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79" r:id="rId6"/>
    <p:sldId id="280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hX9q/OoYj8HBUEkw1b1N1hM7+B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9"/>
    <p:restoredTop sz="94745"/>
  </p:normalViewPr>
  <p:slideViewPr>
    <p:cSldViewPr snapToGrid="0" snapToObjects="1">
      <p:cViewPr varScale="1">
        <p:scale>
          <a:sx n="102" d="100"/>
          <a:sy n="102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49" Type="http://schemas.openxmlformats.org/officeDocument/2006/relationships/viewProps" Target="viewProps.xml"/><Relationship Id="rId4" Type="http://schemas.openxmlformats.org/officeDocument/2006/relationships/slide" Target="slides/slide3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d7012601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d70126016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ad70126016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d7012601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d70126016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gad70126016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d708ac50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d708ac50a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ad708ac50a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d701260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d7012601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ad7012601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4331d506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4331d506b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g54331d506b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4331d506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4331d506b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54331d506b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698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d70126016_0_35"/>
          <p:cNvSpPr txBox="1">
            <a:spLocks noGrp="1"/>
          </p:cNvSpPr>
          <p:nvPr>
            <p:ph type="body" idx="1"/>
          </p:nvPr>
        </p:nvSpPr>
        <p:spPr>
          <a:xfrm>
            <a:off x="-137786" y="2541851"/>
            <a:ext cx="9344416" cy="191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666666"/>
                </a:solidFill>
              </a:rPr>
              <a:t>Webinaire de l’axe transverse</a:t>
            </a:r>
            <a:endParaRPr sz="3200" dirty="0">
              <a:solidFill>
                <a:srgbClr val="666666"/>
              </a:solidFill>
            </a:endParaRPr>
          </a:p>
          <a:p>
            <a:pPr marL="0" indent="0" algn="ctr">
              <a:buNone/>
            </a:pPr>
            <a:r>
              <a:rPr lang="fr-FR" sz="4000" dirty="0">
                <a:solidFill>
                  <a:srgbClr val="000000"/>
                </a:solidFill>
              </a:rPr>
              <a:t> “</a:t>
            </a:r>
            <a:r>
              <a:rPr lang="fr-FR" sz="4000" i="1" dirty="0"/>
              <a:t>Vers des territoires </a:t>
            </a:r>
            <a:r>
              <a:rPr lang="fr-FR" sz="4000" i="1" dirty="0" err="1"/>
              <a:t>péri-urbains</a:t>
            </a:r>
            <a:r>
              <a:rPr lang="fr-FR" sz="4000" i="1" dirty="0"/>
              <a:t> durables </a:t>
            </a:r>
            <a:r>
              <a:rPr lang="fr-FR" sz="4000" dirty="0">
                <a:solidFill>
                  <a:srgbClr val="000000"/>
                </a:solidFill>
              </a:rPr>
              <a:t>”</a:t>
            </a:r>
            <a:endParaRPr sz="4000" i="1" dirty="0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rgbClr val="666666"/>
                </a:solidFill>
              </a:rPr>
              <a:t>17 décembre 2020</a:t>
            </a:r>
            <a:endParaRPr sz="2400" i="1" dirty="0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4000" dirty="0"/>
              <a:t> </a:t>
            </a:r>
            <a:endParaRPr sz="4000" dirty="0"/>
          </a:p>
        </p:txBody>
      </p:sp>
      <p:pic>
        <p:nvPicPr>
          <p:cNvPr id="90" name="Google Shape;90;gad70126016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00" y="235963"/>
            <a:ext cx="28575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ad70126016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4125" y="235975"/>
            <a:ext cx="1620950" cy="16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ad70126016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975"/>
            <a:ext cx="1860600" cy="6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ad70126016_0_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13775" y="6056711"/>
            <a:ext cx="954900" cy="7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ad70126016_0_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7725" y="6151001"/>
            <a:ext cx="835294" cy="6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ad70126016_0_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64172" y="5677190"/>
            <a:ext cx="1369525" cy="13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ad70126016_0_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2155" y="6052425"/>
            <a:ext cx="1311695" cy="7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ad70126016_0_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21850" y="6052423"/>
            <a:ext cx="787001" cy="7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ad70126016_0_35"/>
          <p:cNvPicPr preferRelativeResize="0"/>
          <p:nvPr/>
        </p:nvPicPr>
        <p:blipFill rotWithShape="1">
          <a:blip r:embed="rId11">
            <a:alphaModFix/>
          </a:blip>
          <a:srcRect t="-30779" b="30780"/>
          <a:stretch/>
        </p:blipFill>
        <p:spPr>
          <a:xfrm>
            <a:off x="3860299" y="5999250"/>
            <a:ext cx="1424425" cy="10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ad70126016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172" y="5677190"/>
            <a:ext cx="1369525" cy="13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ad70126016_1_15"/>
          <p:cNvPicPr preferRelativeResize="0"/>
          <p:nvPr/>
        </p:nvPicPr>
        <p:blipFill rotWithShape="1">
          <a:blip r:embed="rId4">
            <a:alphaModFix/>
          </a:blip>
          <a:srcRect b="21537"/>
          <a:stretch/>
        </p:blipFill>
        <p:spPr>
          <a:xfrm>
            <a:off x="152400" y="1956575"/>
            <a:ext cx="8839200" cy="38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ad70126016_1_15"/>
          <p:cNvSpPr txBox="1"/>
          <p:nvPr/>
        </p:nvSpPr>
        <p:spPr>
          <a:xfrm>
            <a:off x="0" y="0"/>
            <a:ext cx="9144000" cy="1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C-BASC 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</a:t>
            </a:r>
            <a:r>
              <a:rPr lang="fr-F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d'Etudes Interdisciplinaires sur la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iodiversité, les </a:t>
            </a:r>
            <a:r>
              <a:rPr lang="fr-F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groécosystèmes, la </a:t>
            </a:r>
            <a:r>
              <a:rPr lang="fr-F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ociété et le </a:t>
            </a:r>
            <a:r>
              <a:rPr lang="fr-F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limat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ad70126016_1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975"/>
            <a:ext cx="1860600" cy="6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ad70126016_1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13775" y="6056711"/>
            <a:ext cx="954900" cy="7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ad70126016_1_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7725" y="6151001"/>
            <a:ext cx="835294" cy="6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ad70126016_1_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62155" y="6052425"/>
            <a:ext cx="1311695" cy="7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ad70126016_1_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21850" y="6052423"/>
            <a:ext cx="787001" cy="7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ad70126016_1_15"/>
          <p:cNvPicPr preferRelativeResize="0"/>
          <p:nvPr/>
        </p:nvPicPr>
        <p:blipFill rotWithShape="1">
          <a:blip r:embed="rId10">
            <a:alphaModFix/>
          </a:blip>
          <a:srcRect t="-30779" b="30780"/>
          <a:stretch/>
        </p:blipFill>
        <p:spPr>
          <a:xfrm>
            <a:off x="3860299" y="5999250"/>
            <a:ext cx="1424425" cy="10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d708ac50a_0_124"/>
          <p:cNvSpPr txBox="1">
            <a:spLocks noGrp="1"/>
          </p:cNvSpPr>
          <p:nvPr>
            <p:ph type="title"/>
          </p:nvPr>
        </p:nvSpPr>
        <p:spPr>
          <a:xfrm>
            <a:off x="628650" y="-875"/>
            <a:ext cx="7886700" cy="88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Principaux objectifs de C-BASC</a:t>
            </a:r>
            <a:endParaRPr/>
          </a:p>
        </p:txBody>
      </p:sp>
      <p:pic>
        <p:nvPicPr>
          <p:cNvPr id="119" name="Google Shape;119;gad708ac50a_0_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43975"/>
            <a:ext cx="1860600" cy="6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ad708ac50a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3775" y="6056711"/>
            <a:ext cx="954900" cy="7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ad708ac50a_0_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7725" y="6151001"/>
            <a:ext cx="835294" cy="6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ad708ac50a_0_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4172" y="5677190"/>
            <a:ext cx="1369525" cy="13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ad708ac50a_0_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2155" y="6052425"/>
            <a:ext cx="1311695" cy="7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ad708ac50a_0_1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21850" y="6052423"/>
            <a:ext cx="787001" cy="7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ad708ac50a_0_124"/>
          <p:cNvPicPr preferRelativeResize="0"/>
          <p:nvPr/>
        </p:nvPicPr>
        <p:blipFill rotWithShape="1">
          <a:blip r:embed="rId9">
            <a:alphaModFix/>
          </a:blip>
          <a:srcRect t="-30779" b="30780"/>
          <a:stretch/>
        </p:blipFill>
        <p:spPr>
          <a:xfrm>
            <a:off x="3860299" y="5999250"/>
            <a:ext cx="1424425" cy="10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ad708ac50a_0_124"/>
          <p:cNvSpPr txBox="1">
            <a:spLocks noGrp="1"/>
          </p:cNvSpPr>
          <p:nvPr>
            <p:ph type="body" idx="1"/>
          </p:nvPr>
        </p:nvSpPr>
        <p:spPr>
          <a:xfrm>
            <a:off x="0" y="985200"/>
            <a:ext cx="9278100" cy="462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>
                <a:solidFill>
                  <a:srgbClr val="1155CC"/>
                </a:solidFill>
              </a:rPr>
              <a:t>C-BASC traite les défis scientifiques et sociétaux liés aux interactions entre :</a:t>
            </a:r>
            <a:endParaRPr sz="2400">
              <a:solidFill>
                <a:srgbClr val="1155CC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 sz="2400"/>
              <a:t>la lutte contre le changement climatique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/>
              <a:t>la protection et la restauration de la biodiversité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/>
              <a:t>la sobriété dans l’utilisation des ressources y compris alimentaires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/>
              <a:t>la transition agroécologique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/>
              <a:t>la réduction des risques environnementaux 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>
                <a:solidFill>
                  <a:srgbClr val="1155CC"/>
                </a:solidFill>
              </a:rPr>
              <a:t>Et répondre à deux défis sociétaux priorisés par l’Université Paris-Saclay :</a:t>
            </a:r>
            <a:endParaRPr sz="2400">
              <a:solidFill>
                <a:srgbClr val="1155CC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fr-FR" sz="2400"/>
              <a:t>Biodiversité́, agriculture et alimentation 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/>
              <a:t>Energie, climat, environnement, développement durable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d70126016_0_0"/>
          <p:cNvSpPr txBox="1">
            <a:spLocks noGrp="1"/>
          </p:cNvSpPr>
          <p:nvPr>
            <p:ph type="title"/>
          </p:nvPr>
        </p:nvSpPr>
        <p:spPr>
          <a:xfrm>
            <a:off x="272238" y="-318200"/>
            <a:ext cx="8599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/>
              <a:t>Axes de recherche de C-BASC</a:t>
            </a:r>
            <a:endParaRPr sz="3600"/>
          </a:p>
        </p:txBody>
      </p:sp>
      <p:sp>
        <p:nvSpPr>
          <p:cNvPr id="142" name="Google Shape;142;gad70126016_0_0"/>
          <p:cNvSpPr txBox="1">
            <a:spLocks noGrp="1"/>
          </p:cNvSpPr>
          <p:nvPr>
            <p:ph type="body" idx="1"/>
          </p:nvPr>
        </p:nvSpPr>
        <p:spPr>
          <a:xfrm>
            <a:off x="227888" y="982700"/>
            <a:ext cx="1422900" cy="90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800" dirty="0"/>
              <a:t>Axe1</a:t>
            </a:r>
            <a:br>
              <a:rPr lang="fr-FR" sz="1800" dirty="0"/>
            </a:br>
            <a:r>
              <a:rPr lang="fr-FR" sz="1800" dirty="0"/>
              <a:t>Interactions</a:t>
            </a: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600" dirty="0">
                <a:solidFill>
                  <a:srgbClr val="FF0000"/>
                </a:solidFill>
              </a:rPr>
              <a:t>Réalisé</a:t>
            </a:r>
            <a:endParaRPr sz="1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gad70126016_0_0"/>
          <p:cNvSpPr txBox="1"/>
          <p:nvPr/>
        </p:nvSpPr>
        <p:spPr>
          <a:xfrm>
            <a:off x="187398" y="2167735"/>
            <a:ext cx="1503900" cy="84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Axe2</a:t>
            </a:r>
            <a:b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Ecosystème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Début février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44" name="Google Shape;144;gad70126016_0_0"/>
          <p:cNvSpPr txBox="1"/>
          <p:nvPr/>
        </p:nvSpPr>
        <p:spPr>
          <a:xfrm>
            <a:off x="-61809" y="3218208"/>
            <a:ext cx="2168623" cy="12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Axe3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Diversité biologique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Après-midis 28-29 </a:t>
            </a:r>
            <a:r>
              <a:rPr lang="fr-FR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janv</a:t>
            </a:r>
            <a:endParaRPr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ad70126016_0_0"/>
          <p:cNvSpPr txBox="1"/>
          <p:nvPr/>
        </p:nvSpPr>
        <p:spPr>
          <a:xfrm>
            <a:off x="355858" y="4779141"/>
            <a:ext cx="1167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Axe4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Périurbain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17/12</a:t>
            </a:r>
            <a:endParaRPr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ad70126016_0_0"/>
          <p:cNvSpPr txBox="1"/>
          <p:nvPr/>
        </p:nvSpPr>
        <p:spPr>
          <a:xfrm>
            <a:off x="7839638" y="1238750"/>
            <a:ext cx="1145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Dimension ‘territoires’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ad70126016_0_0"/>
          <p:cNvSpPr txBox="1"/>
          <p:nvPr/>
        </p:nvSpPr>
        <p:spPr>
          <a:xfrm>
            <a:off x="7756238" y="2408650"/>
            <a:ext cx="1228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Relations hommes- écosystèmes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ad70126016_0_0"/>
          <p:cNvSpPr txBox="1"/>
          <p:nvPr/>
        </p:nvSpPr>
        <p:spPr>
          <a:xfrm>
            <a:off x="7686638" y="3558200"/>
            <a:ext cx="145110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organismes, populations et communautés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ad70126016_0_0"/>
          <p:cNvSpPr/>
          <p:nvPr/>
        </p:nvSpPr>
        <p:spPr>
          <a:xfrm rot="10800000">
            <a:off x="7085225" y="943250"/>
            <a:ext cx="489000" cy="3560100"/>
          </a:xfrm>
          <a:prstGeom prst="trapezoid">
            <a:avLst>
              <a:gd name="adj" fmla="val 2500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ad70126016_0_0"/>
          <p:cNvSpPr/>
          <p:nvPr/>
        </p:nvSpPr>
        <p:spPr>
          <a:xfrm>
            <a:off x="3910251" y="1888400"/>
            <a:ext cx="903000" cy="16698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151" name="Google Shape;151;gad70126016_0_0"/>
          <p:cNvSpPr txBox="1"/>
          <p:nvPr/>
        </p:nvSpPr>
        <p:spPr>
          <a:xfrm rot="5400000">
            <a:off x="6398063" y="2232250"/>
            <a:ext cx="1863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Niveau d’intégration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ad70126016_0_0"/>
          <p:cNvSpPr/>
          <p:nvPr/>
        </p:nvSpPr>
        <p:spPr>
          <a:xfrm>
            <a:off x="272238" y="4552100"/>
            <a:ext cx="8599500" cy="1343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ad70126016_0_0"/>
          <p:cNvSpPr txBox="1"/>
          <p:nvPr/>
        </p:nvSpPr>
        <p:spPr>
          <a:xfrm>
            <a:off x="2168600" y="982700"/>
            <a:ext cx="4804200" cy="42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700" i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Interactions entre changements globaux et dynamique des </a:t>
            </a:r>
            <a:r>
              <a:rPr lang="fr-FR" sz="1700" i="1" dirty="0" err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systèmes</a:t>
            </a:r>
            <a:r>
              <a:rPr lang="fr-FR" sz="1700" i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700" i="1" dirty="0" err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socio-écologiques</a:t>
            </a:r>
            <a:r>
              <a:rPr lang="fr-FR" sz="1700" i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locaux</a:t>
            </a:r>
            <a:endParaRPr sz="1700" i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700" i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Gestion des </a:t>
            </a:r>
            <a:r>
              <a:rPr lang="fr-FR" sz="1700" i="1" dirty="0" err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écosystèmes</a:t>
            </a:r>
            <a:r>
              <a:rPr lang="fr-FR" sz="1700" i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et transition </a:t>
            </a:r>
            <a:r>
              <a:rPr lang="fr-FR" sz="1700" i="1" dirty="0" err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agro-écologique</a:t>
            </a:r>
            <a:r>
              <a:rPr lang="fr-FR" sz="1700" i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i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700" i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Comprendre et </a:t>
            </a:r>
            <a:r>
              <a:rPr lang="fr-FR" sz="1700" i="1" dirty="0" err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gérer</a:t>
            </a:r>
            <a:r>
              <a:rPr lang="fr-FR" sz="1700" i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la dynamique de la </a:t>
            </a:r>
            <a:r>
              <a:rPr lang="fr-FR" sz="1700" i="1" dirty="0" err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diversite</a:t>
            </a:r>
            <a:r>
              <a:rPr lang="fr-FR" sz="1700" i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́ biologique</a:t>
            </a:r>
            <a:endParaRPr sz="1700" i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i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700" i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Axe transverse</a:t>
            </a:r>
            <a:endParaRPr sz="1700" i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700" i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Vers des territoires </a:t>
            </a:r>
            <a:r>
              <a:rPr lang="fr-FR" sz="1700" i="1" dirty="0" err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péri-urbains</a:t>
            </a:r>
            <a:r>
              <a:rPr lang="fr-FR" sz="1700" i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durables</a:t>
            </a:r>
            <a:endParaRPr sz="1700" i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ad70126016_0_0"/>
          <p:cNvSpPr txBox="1"/>
          <p:nvPr/>
        </p:nvSpPr>
        <p:spPr>
          <a:xfrm>
            <a:off x="1891650" y="5975200"/>
            <a:ext cx="5855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>
                <a:latin typeface="Calibri"/>
                <a:ea typeface="Calibri"/>
                <a:cs typeface="Calibri"/>
                <a:sym typeface="Calibri"/>
              </a:rPr>
              <a:t>Deux enjeux supplémentaires</a:t>
            </a:r>
            <a:r>
              <a:rPr lang="fr-FR" sz="17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alibri"/>
                <a:ea typeface="Calibri"/>
                <a:cs typeface="Calibri"/>
                <a:sym typeface="Calibri"/>
              </a:rPr>
              <a:t>Renforcer la recherche sur les liens entre échelles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alibri"/>
                <a:ea typeface="Calibri"/>
                <a:cs typeface="Calibri"/>
                <a:sym typeface="Calibri"/>
              </a:rPr>
              <a:t>Renforcer la recherche sur les systèmes alimentaires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7BD5E9-7968-5C44-9113-F241FA36F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50" y="122499"/>
            <a:ext cx="9144000" cy="6873287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fr-FR" sz="1600" b="1" dirty="0"/>
              <a:t>Aperçu général</a:t>
            </a:r>
            <a:r>
              <a:rPr lang="fr-FR" sz="1600" dirty="0"/>
              <a:t>  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(5’) </a:t>
            </a:r>
            <a:r>
              <a:rPr lang="fr-FR" sz="1600" dirty="0"/>
              <a:t>– P. Martin, E. Personne, E. Baudry</a:t>
            </a:r>
          </a:p>
          <a:p>
            <a:pPr marL="114300" indent="0">
              <a:buNone/>
            </a:pPr>
            <a:r>
              <a:rPr lang="fr-FR" sz="1600" b="1" dirty="0">
                <a:solidFill>
                  <a:srgbClr val="0070C0"/>
                </a:solidFill>
              </a:rPr>
              <a:t>Thème "Transition agricole"</a:t>
            </a:r>
            <a:r>
              <a:rPr lang="fr-FR" sz="1600" dirty="0"/>
              <a:t>  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(30’)</a:t>
            </a:r>
          </a:p>
          <a:p>
            <a:r>
              <a:rPr lang="fr-FR" sz="1600" dirty="0"/>
              <a:t>​Synthèse de​ travaux surtout dans le cadre du programme LEADER et du Living </a:t>
            </a:r>
            <a:r>
              <a:rPr lang="fr-FR" sz="1600" dirty="0" err="1"/>
              <a:t>Lab</a:t>
            </a:r>
            <a:r>
              <a:rPr lang="fr-FR" sz="1600" dirty="0"/>
              <a:t> (rappel projet 'climat' de Phase 1 ?) -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(10’)</a:t>
            </a:r>
            <a:r>
              <a:rPr lang="fr-FR" sz="1600" dirty="0"/>
              <a:t> -  D. Spaak​</a:t>
            </a:r>
          </a:p>
          <a:p>
            <a:r>
              <a:rPr lang="fr-FR" sz="1600" dirty="0"/>
              <a:t>Synthèse des travaux du Projet Phare "Vers un développement durable des agro-écosystèmes péri-urbains" Phase 1, et surtout les ateliers de Saclay et suites –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(10’) </a:t>
            </a:r>
            <a:r>
              <a:rPr lang="fr-FR" sz="1600" dirty="0"/>
              <a:t>– C. Petit</a:t>
            </a:r>
          </a:p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Questions -réponses  (10’) </a:t>
            </a:r>
          </a:p>
          <a:p>
            <a:pPr marL="114300" indent="0">
              <a:buNone/>
            </a:pPr>
            <a:r>
              <a:rPr lang="fr-FR" sz="1600" b="1" dirty="0">
                <a:solidFill>
                  <a:srgbClr val="0070C0"/>
                </a:solidFill>
              </a:rPr>
              <a:t>Thème "Sols et hydrologie"</a:t>
            </a:r>
            <a:r>
              <a:rPr lang="fr-FR" sz="1600" dirty="0"/>
              <a:t> 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(38’)</a:t>
            </a:r>
          </a:p>
          <a:p>
            <a:r>
              <a:rPr lang="fr-FR" sz="1600" dirty="0"/>
              <a:t>​Cartographie des sols du plateau de Saclay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(6’) </a:t>
            </a:r>
            <a:r>
              <a:rPr lang="fr-FR" sz="1600" dirty="0"/>
              <a:t>- D. Montagne et J. Michelin.</a:t>
            </a:r>
            <a:r>
              <a:rPr lang="fr-FR" sz="1600" b="1" dirty="0"/>
              <a:t> </a:t>
            </a:r>
            <a:r>
              <a:rPr lang="fr-FR" sz="1600" dirty="0"/>
              <a:t> </a:t>
            </a:r>
          </a:p>
          <a:p>
            <a:r>
              <a:rPr lang="fr-FR" sz="1600" dirty="0"/>
              <a:t>Qualité des sols et produits résiduaires organiques (PROLEG; rappel BIOPRO et </a:t>
            </a:r>
            <a:r>
              <a:rPr lang="fr-FR" sz="1600" dirty="0" err="1"/>
              <a:t>Socsensit</a:t>
            </a:r>
            <a:r>
              <a:rPr lang="fr-FR" sz="1600" dirty="0"/>
              <a:t>?)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 (6’) </a:t>
            </a:r>
            <a:r>
              <a:rPr lang="fr-FR" sz="1600" dirty="0"/>
              <a:t>- F. </a:t>
            </a:r>
            <a:r>
              <a:rPr lang="fr-FR" sz="1600" dirty="0" err="1"/>
              <a:t>Levavasseur</a:t>
            </a:r>
            <a:r>
              <a:rPr lang="fr-FR" sz="1600" dirty="0"/>
              <a:t> </a:t>
            </a:r>
          </a:p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​Questions réponses (7’)</a:t>
            </a:r>
          </a:p>
          <a:p>
            <a:r>
              <a:rPr lang="fr-FR" sz="1600" dirty="0"/>
              <a:t>Sols, hydrologie et services écosystémiques​ (ASSETS;  rappel SOLTER?) –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(6’) </a:t>
            </a:r>
            <a:r>
              <a:rPr lang="fr-FR" sz="1600" dirty="0"/>
              <a:t>– B. Gabrielle et P. Garnier</a:t>
            </a:r>
          </a:p>
          <a:p>
            <a:r>
              <a:rPr lang="fr-FR" sz="1600" dirty="0"/>
              <a:t>Drains agricoles et fonctionnement hydrologique du Plateau de Saclay (DRAIN-ACT)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(6’) </a:t>
            </a:r>
            <a:r>
              <a:rPr lang="fr-FR" sz="1600" dirty="0"/>
              <a:t>- J. </a:t>
            </a:r>
            <a:r>
              <a:rPr lang="fr-FR" sz="1600" dirty="0" err="1"/>
              <a:t>Tournebize</a:t>
            </a:r>
            <a:endParaRPr lang="fr-FR" sz="1600" dirty="0"/>
          </a:p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Questions réponses (7’)</a:t>
            </a:r>
          </a:p>
          <a:p>
            <a:pPr marL="114300" indent="0">
              <a:buNone/>
            </a:pPr>
            <a:r>
              <a:rPr lang="fr-FR" sz="1600" b="1" dirty="0">
                <a:solidFill>
                  <a:srgbClr val="0070C0"/>
                </a:solidFill>
              </a:rPr>
              <a:t>Thème "Biodiversité"</a:t>
            </a:r>
            <a:r>
              <a:rPr lang="fr-FR" sz="1600" dirty="0">
                <a:solidFill>
                  <a:srgbClr val="0070C0"/>
                </a:solidFill>
              </a:rPr>
              <a:t> 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(17’) </a:t>
            </a:r>
            <a:r>
              <a:rPr lang="fr-FR" sz="1600" dirty="0"/>
              <a:t> </a:t>
            </a:r>
          </a:p>
          <a:p>
            <a:r>
              <a:rPr lang="fr-FR" sz="1600" dirty="0"/>
              <a:t>Gestion des ravageurs des cultures - E. </a:t>
            </a:r>
            <a:r>
              <a:rPr lang="fr-FR" sz="1600" dirty="0" err="1"/>
              <a:t>Bonnaud</a:t>
            </a:r>
            <a:r>
              <a:rPr lang="fr-FR" sz="1600" dirty="0"/>
              <a:t> (LEADER Ravageurs, ASSETS)</a:t>
            </a:r>
          </a:p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Questions réponses  (5’)</a:t>
            </a:r>
          </a:p>
          <a:p>
            <a:pPr marL="114300" indent="0">
              <a:buNone/>
            </a:pPr>
            <a:r>
              <a:rPr lang="fr-FR" sz="1600" b="1" dirty="0">
                <a:solidFill>
                  <a:srgbClr val="0070C0"/>
                </a:solidFill>
              </a:rPr>
              <a:t>Eclairage futur</a:t>
            </a:r>
            <a:r>
              <a:rPr lang="fr-FR" sz="1600" dirty="0"/>
              <a:t> 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(50’)</a:t>
            </a:r>
            <a:r>
              <a:rPr lang="fr-FR" sz="1600" dirty="0"/>
              <a:t> - Evolution de l'axe en intégrant la dimension systèmes alimentaires urbains et bouclage des cycles – E. Personne, E. Baudry + E. Raynaud + D. Spaak (contexte Living </a:t>
            </a:r>
            <a:r>
              <a:rPr lang="fr-FR" sz="1600" dirty="0" err="1"/>
              <a:t>Lab</a:t>
            </a:r>
            <a:r>
              <a:rPr lang="fr-FR" sz="1600" dirty="0"/>
              <a:t>)</a:t>
            </a:r>
          </a:p>
          <a:p>
            <a:endParaRPr lang="fr-FR" sz="1600" dirty="0"/>
          </a:p>
        </p:txBody>
      </p:sp>
      <p:pic>
        <p:nvPicPr>
          <p:cNvPr id="12" name="Google Shape;90;gad70126016_0_35">
            <a:extLst>
              <a:ext uri="{FF2B5EF4-FFF2-40B4-BE49-F238E27FC236}">
                <a16:creationId xmlns:a16="http://schemas.microsoft.com/office/drawing/2014/main" id="{AB07DE2B-0C27-C441-9CFF-6E76690EA3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5407" y="80210"/>
            <a:ext cx="809296" cy="46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1;gad70126016_0_35">
            <a:extLst>
              <a:ext uri="{FF2B5EF4-FFF2-40B4-BE49-F238E27FC236}">
                <a16:creationId xmlns:a16="http://schemas.microsoft.com/office/drawing/2014/main" id="{A2BBAE69-22D0-884F-BCBC-B0846B06298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3379" y="80211"/>
            <a:ext cx="460063" cy="46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4331d506b_0_33"/>
          <p:cNvSpPr txBox="1">
            <a:spLocks noGrp="1"/>
          </p:cNvSpPr>
          <p:nvPr>
            <p:ph type="body" idx="1"/>
          </p:nvPr>
        </p:nvSpPr>
        <p:spPr>
          <a:xfrm>
            <a:off x="694700" y="2287975"/>
            <a:ext cx="7886700" cy="127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4900"/>
              <a:t>Merci de votre participation !</a:t>
            </a:r>
            <a:endParaRPr sz="4900"/>
          </a:p>
        </p:txBody>
      </p:sp>
      <p:pic>
        <p:nvPicPr>
          <p:cNvPr id="351" name="Google Shape;351;g54331d506b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43975"/>
            <a:ext cx="1860600" cy="6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54331d506b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3775" y="6056711"/>
            <a:ext cx="954900" cy="7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54331d506b_0_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7725" y="6151001"/>
            <a:ext cx="835294" cy="6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54331d506b_0_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4172" y="5677190"/>
            <a:ext cx="1369525" cy="13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54331d506b_0_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2155" y="6052425"/>
            <a:ext cx="1311695" cy="7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54331d506b_0_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21850" y="6052423"/>
            <a:ext cx="787001" cy="7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54331d506b_0_33"/>
          <p:cNvPicPr preferRelativeResize="0"/>
          <p:nvPr/>
        </p:nvPicPr>
        <p:blipFill rotWithShape="1">
          <a:blip r:embed="rId9">
            <a:alphaModFix/>
          </a:blip>
          <a:srcRect t="-30779" b="30780"/>
          <a:stretch/>
        </p:blipFill>
        <p:spPr>
          <a:xfrm>
            <a:off x="3860299" y="5999250"/>
            <a:ext cx="1424425" cy="101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707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511</Words>
  <Application>Microsoft Macintosh PowerPoint</Application>
  <PresentationFormat>Affichage à l'écran (4:3)</PresentationFormat>
  <Paragraphs>66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Présentation PowerPoint</vt:lpstr>
      <vt:lpstr>Présentation PowerPoint</vt:lpstr>
      <vt:lpstr>Principaux objectifs de C-BASC</vt:lpstr>
      <vt:lpstr>Axes de recherche de C-BASC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11</cp:revision>
  <dcterms:created xsi:type="dcterms:W3CDTF">2018-07-25T14:11:49Z</dcterms:created>
  <dcterms:modified xsi:type="dcterms:W3CDTF">2020-12-17T09:59:41Z</dcterms:modified>
</cp:coreProperties>
</file>